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0"/>
  </p:notesMasterIdLst>
  <p:sldIdLst>
    <p:sldId id="256" r:id="rId2"/>
    <p:sldId id="257" r:id="rId3"/>
    <p:sldId id="259" r:id="rId4"/>
    <p:sldId id="258" r:id="rId5"/>
    <p:sldId id="260" r:id="rId6"/>
    <p:sldId id="271" r:id="rId7"/>
    <p:sldId id="261" r:id="rId8"/>
    <p:sldId id="262" r:id="rId9"/>
    <p:sldId id="264" r:id="rId10"/>
    <p:sldId id="265" r:id="rId11"/>
    <p:sldId id="266" r:id="rId12"/>
    <p:sldId id="267" r:id="rId13"/>
    <p:sldId id="268" r:id="rId14"/>
    <p:sldId id="270" r:id="rId15"/>
    <p:sldId id="269" r:id="rId16"/>
    <p:sldId id="263" r:id="rId17"/>
    <p:sldId id="273" r:id="rId18"/>
    <p:sldId id="272" r:id="rId1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1B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885" autoAdjust="0"/>
    <p:restoredTop sz="93059"/>
  </p:normalViewPr>
  <p:slideViewPr>
    <p:cSldViewPr snapToGrid="0">
      <p:cViewPr varScale="1">
        <p:scale>
          <a:sx n="149" d="100"/>
          <a:sy n="149" d="100"/>
        </p:scale>
        <p:origin x="277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C4D1DE-6FF7-F048-B9BE-D60C11653B8D}" type="datetimeFigureOut">
              <a:rPr kumimoji="1" lang="ja-JP" altLang="en-US" smtClean="0"/>
              <a:t>2019/5/8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56F4CB-2B57-3B43-98F1-EC67DD4EACE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931479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Rasch</a:t>
            </a:r>
            <a:r>
              <a:rPr kumimoji="1" lang="ja-JP" altLang="en-US"/>
              <a:t>モデルとの違いを誇張する人もいるが，些末な問題なので，そういった人に会ったら苦笑いしておきましょう。</a:t>
            </a:r>
            <a:endParaRPr kumimoji="1" lang="en-US" altLang="ja-JP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56F4CB-2B57-3B43-98F1-EC67DD4EACE7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766827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結構</a:t>
            </a:r>
            <a:r>
              <a:rPr kumimoji="1" lang="en-US" altLang="ja-JP" dirty="0"/>
              <a:t>Web</a:t>
            </a:r>
            <a:r>
              <a:rPr kumimoji="1" lang="ja-JP" altLang="en-US"/>
              <a:t>記事とかをみてると，めちゃくちゃふっとんだパラメタがでてるのに</a:t>
            </a:r>
            <a:r>
              <a:rPr kumimoji="1" lang="en-US" altLang="ja-JP" dirty="0"/>
              <a:t>GO</a:t>
            </a:r>
            <a:r>
              <a:rPr kumimoji="1" lang="ja-JP" altLang="en-US"/>
              <a:t>サイン出したりしてて，おいおいってなる。</a:t>
            </a:r>
            <a:endParaRPr kumimoji="1" lang="en-US" altLang="ja-JP" dirty="0"/>
          </a:p>
          <a:p>
            <a:r>
              <a:rPr kumimoji="1" lang="ja-JP" altLang="en-US"/>
              <a:t>通常のモデルのパラメタ推定とは異なり，教育測定，あるいはテストアドミニストレーションならではの工夫が必要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56F4CB-2B57-3B43-98F1-EC67DD4EACE7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365610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B4E46-235A-4FA0-A938-E715329C88B4}" type="datetimeFigureOut">
              <a:rPr kumimoji="1" lang="ja-JP" altLang="en-US" smtClean="0"/>
              <a:t>2019/5/8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DBB25-C504-48CE-AD21-66B001DFD4D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914632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B4E46-235A-4FA0-A938-E715329C88B4}" type="datetimeFigureOut">
              <a:rPr kumimoji="1" lang="ja-JP" altLang="en-US" smtClean="0"/>
              <a:t>2019/5/8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DBB25-C504-48CE-AD21-66B001DFD4D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827770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B4E46-235A-4FA0-A938-E715329C88B4}" type="datetimeFigureOut">
              <a:rPr kumimoji="1" lang="ja-JP" altLang="en-US" smtClean="0"/>
              <a:t>2019/5/8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DBB25-C504-48CE-AD21-66B001DFD4D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732044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83301"/>
            <a:ext cx="7886700" cy="595472"/>
          </a:xfrm>
        </p:spPr>
        <p:txBody>
          <a:bodyPr/>
          <a:lstStyle/>
          <a:p>
            <a:r>
              <a:rPr lang="ja-JP" altLang="en-US" dirty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272540"/>
            <a:ext cx="7886700" cy="4904423"/>
          </a:xfrm>
        </p:spPr>
        <p:txBody>
          <a:bodyPr/>
          <a:lstStyle/>
          <a:p>
            <a:pPr lvl="0"/>
            <a:r>
              <a:rPr lang="ja-JP" altLang="en-US" dirty="0"/>
              <a:t>マスター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B4E46-235A-4FA0-A938-E715329C88B4}" type="datetimeFigureOut">
              <a:rPr kumimoji="1" lang="ja-JP" altLang="en-US" smtClean="0"/>
              <a:t>2019/5/8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DBB25-C504-48CE-AD21-66B001DFD4D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968114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36727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B4E46-235A-4FA0-A938-E715329C88B4}" type="datetimeFigureOut">
              <a:rPr kumimoji="1" lang="ja-JP" altLang="en-US" smtClean="0"/>
              <a:t>2019/5/8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DBB25-C504-48CE-AD21-66B001DFD4D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343876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B4E46-235A-4FA0-A938-E715329C88B4}" type="datetimeFigureOut">
              <a:rPr kumimoji="1" lang="ja-JP" altLang="en-US" smtClean="0"/>
              <a:t>2019/5/8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DBB25-C504-48CE-AD21-66B001DFD4D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479408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B4E46-235A-4FA0-A938-E715329C88B4}" type="datetimeFigureOut">
              <a:rPr kumimoji="1" lang="ja-JP" altLang="en-US" smtClean="0"/>
              <a:t>2019/5/8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DBB25-C504-48CE-AD21-66B001DFD4D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327876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B4E46-235A-4FA0-A938-E715329C88B4}" type="datetimeFigureOut">
              <a:rPr kumimoji="1" lang="ja-JP" altLang="en-US" smtClean="0"/>
              <a:t>2019/5/8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DBB25-C504-48CE-AD21-66B001DFD4D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569984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B4E46-235A-4FA0-A938-E715329C88B4}" type="datetimeFigureOut">
              <a:rPr kumimoji="1" lang="ja-JP" altLang="en-US" smtClean="0"/>
              <a:t>2019/5/8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DBB25-C504-48CE-AD21-66B001DFD4D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902983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B4E46-235A-4FA0-A938-E715329C88B4}" type="datetimeFigureOut">
              <a:rPr kumimoji="1" lang="ja-JP" altLang="en-US" smtClean="0"/>
              <a:t>2019/5/8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DBB25-C504-48CE-AD21-66B001DFD4D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142019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B4E46-235A-4FA0-A938-E715329C88B4}" type="datetimeFigureOut">
              <a:rPr kumimoji="1" lang="ja-JP" altLang="en-US" smtClean="0"/>
              <a:t>2019/5/8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DBB25-C504-48CE-AD21-66B001DFD4D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583721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EB683FC3-697B-4349-8792-102F934E5B6F}"/>
              </a:ext>
            </a:extLst>
          </p:cNvPr>
          <p:cNvSpPr/>
          <p:nvPr userDrawn="1"/>
        </p:nvSpPr>
        <p:spPr>
          <a:xfrm>
            <a:off x="0" y="0"/>
            <a:ext cx="9144000" cy="36512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8B4E46-235A-4FA0-A938-E715329C88B4}" type="datetimeFigureOut">
              <a:rPr kumimoji="1" lang="ja-JP" altLang="en-US" smtClean="0"/>
              <a:t>2019/5/8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CDBB25-C504-48CE-AD21-66B001DFD4D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063340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B87C8F5-F90C-47B8-9F85-E44E05BC76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4781" y="1041400"/>
            <a:ext cx="8574437" cy="2387600"/>
          </a:xfrm>
        </p:spPr>
        <p:txBody>
          <a:bodyPr/>
          <a:lstStyle/>
          <a:p>
            <a:r>
              <a:rPr kumimoji="1" lang="en-US" altLang="ja-JP" sz="8800" b="1" dirty="0">
                <a:solidFill>
                  <a:schemeClr val="accent1"/>
                </a:solidFill>
              </a:rPr>
              <a:t>R</a:t>
            </a:r>
            <a:r>
              <a:rPr kumimoji="1" lang="ja-JP" altLang="en-US" dirty="0"/>
              <a:t>による</a:t>
            </a:r>
            <a:br>
              <a:rPr kumimoji="1" lang="en-US" altLang="ja-JP" dirty="0"/>
            </a:br>
            <a:r>
              <a:rPr kumimoji="1" lang="ja-JP" altLang="en-US" b="1" dirty="0"/>
              <a:t>多母集団</a:t>
            </a:r>
            <a:r>
              <a:rPr kumimoji="1" lang="en-US" altLang="ja-JP" b="1" dirty="0"/>
              <a:t>IRT</a:t>
            </a:r>
            <a:r>
              <a:rPr kumimoji="1" lang="ja-JP" altLang="en-US" dirty="0"/>
              <a:t>分析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08CDD677-53FF-404F-9B5A-A36B27CFF12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341162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5D5F0D1-EBF1-0C40-BCB9-904660875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ja-JP" altLang="en-US"/>
              <a:t>基本的なモデル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0866184B-04EE-FD4E-A77E-5325C56BC8D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0104" y="1272540"/>
                <a:ext cx="7886700" cy="4904423"/>
              </a:xfrm>
            </p:spPr>
            <p:txBody>
              <a:bodyPr/>
              <a:lstStyle/>
              <a:p>
                <a:r>
                  <a:rPr kumimoji="1" lang="en-US" altLang="ja-JP" dirty="0"/>
                  <a:t>2PLM</a:t>
                </a:r>
                <a:r>
                  <a:rPr kumimoji="1" lang="ja-JP" altLang="en-US"/>
                  <a:t>（</a:t>
                </a:r>
                <a:r>
                  <a:rPr kumimoji="1" lang="en-US" altLang="ja-JP" dirty="0"/>
                  <a:t>NOM</a:t>
                </a:r>
                <a:r>
                  <a:rPr kumimoji="1" lang="ja-JP" altLang="en-US"/>
                  <a:t>）</a:t>
                </a:r>
                <a:endParaRPr kumimoji="1" lang="en-US" altLang="ja-JP" dirty="0"/>
              </a:p>
              <a:p>
                <a:endParaRPr kumimoji="1" lang="en-US" altLang="ja-JP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func>
                            <m:funcPr>
                              <m:ctrlP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ja-JP" b="0" i="0" smtClean="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kumimoji="1" lang="en-US" altLang="ja-JP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ja-JP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kumimoji="1" lang="en-US" altLang="ja-JP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sSub>
                                    <m:sSubPr>
                                      <m:ctrlPr>
                                        <a:rPr kumimoji="1" lang="en-US" altLang="ja-JP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kumimoji="1"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kumimoji="1" lang="en-US" altLang="ja-JP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ja-JP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ja-JP" b="0" i="1" smtClean="0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ja-JP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kumimoji="1"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ja-JP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ja-JP" b="0" i="1" smtClean="0"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ja-JP" b="0" i="1" smtClean="0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func>
                        </m:den>
                      </m:f>
                    </m:oMath>
                  </m:oMathPara>
                </a14:m>
                <a:endParaRPr kumimoji="1" lang="en-US" altLang="ja-JP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kumimoji="1" lang="en-US" altLang="ja-JP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altLang="ja-JP" sz="2000" dirty="0">
                    <a:latin typeface="Cambria Math" panose="02040503050406030204" pitchFamily="18" charset="0"/>
                  </a:rPr>
                  <a:t>D</a:t>
                </a:r>
                <a:r>
                  <a:rPr lang="ja-JP" altLang="en-US" sz="2000">
                    <a:latin typeface="Cambria Math" panose="02040503050406030204" pitchFamily="18" charset="0"/>
                  </a:rPr>
                  <a:t>＝</a:t>
                </a:r>
                <a:r>
                  <a:rPr lang="en-US" altLang="ja-JP" sz="2000" dirty="0">
                    <a:latin typeface="Cambria Math" panose="02040503050406030204" pitchFamily="18" charset="0"/>
                  </a:rPr>
                  <a:t>1.702</a:t>
                </a:r>
                <a:r>
                  <a:rPr lang="ja-JP" altLang="en-US" sz="2000" i="1">
                    <a:latin typeface="Cambria Math" panose="02040503050406030204" pitchFamily="18" charset="0"/>
                  </a:rPr>
                  <a:t>のときに以下の正規累積モデルによく近似する</a:t>
                </a:r>
                <a:r>
                  <a:rPr lang="en-US" altLang="ja-JP" sz="2000" dirty="0">
                    <a:latin typeface="Cambria Math" panose="02040503050406030204" pitchFamily="18" charset="0"/>
                  </a:rPr>
                  <a:t>(</a:t>
                </a:r>
                <a:r>
                  <a:rPr lang="ja-JP" altLang="en-US" sz="2000">
                    <a:latin typeface="Cambria Math" panose="02040503050406030204" pitchFamily="18" charset="0"/>
                  </a:rPr>
                  <a:t>全体で誤差が</a:t>
                </a:r>
                <a:r>
                  <a:rPr lang="en-US" altLang="ja-JP" sz="2000" dirty="0">
                    <a:latin typeface="Cambria Math" panose="02040503050406030204" pitchFamily="18" charset="0"/>
                  </a:rPr>
                  <a:t>0.01</a:t>
                </a:r>
                <a:r>
                  <a:rPr lang="ja-JP" altLang="en-US" sz="2000">
                    <a:latin typeface="Cambria Math" panose="02040503050406030204" pitchFamily="18" charset="0"/>
                  </a:rPr>
                  <a:t>未満</a:t>
                </a:r>
                <a:r>
                  <a:rPr lang="en-US" altLang="ja-JP" sz="2000" dirty="0">
                    <a:latin typeface="Cambria Math" panose="02040503050406030204" pitchFamily="18" charset="0"/>
                  </a:rPr>
                  <a:t>)</a:t>
                </a:r>
                <a:r>
                  <a:rPr lang="ja-JP" altLang="en-US" sz="2000" i="1">
                    <a:latin typeface="Cambria Math" panose="02040503050406030204" pitchFamily="18" charset="0"/>
                  </a:rPr>
                  <a:t>。</a:t>
                </a:r>
                <a:endParaRPr lang="en-US" altLang="ja-JP" sz="20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kumimoji="1" lang="en-US" altLang="ja-JP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</m:rad>
                        </m:den>
                      </m:f>
                      <m:nary>
                        <m:naryPr>
                          <m:limLoc m:val="undOvr"/>
                          <m:ctrlP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d>
                            <m:d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</m:sup>
                        <m:e>
                          <m:func>
                            <m:func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ja-JP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altLang="ja-JP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ja-JP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altLang="ja-JP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f>
                                    <m:fPr>
                                      <m:ctrlPr>
                                        <a:rPr lang="en-US" altLang="ja-JP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n-US" altLang="ja-JP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en-US" altLang="ja-JP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ja-JP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𝜃</m:t>
                                              </m:r>
                                              <m:r>
                                                <a:rPr lang="en-US" altLang="ja-JP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r>
                                                <a:rPr lang="en-US" altLang="ja-JP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𝜇</m:t>
                                              </m:r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n-US" altLang="ja-JP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num>
                                    <m:den>
                                      <m:sSup>
                                        <m:sSupPr>
                                          <m:ctrlPr>
                                            <a:rPr lang="en-US" altLang="ja-JP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ja-JP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𝜎</m:t>
                                          </m:r>
                                        </m:e>
                                        <m:sup>
                                          <m:r>
                                            <a:rPr lang="en-US" altLang="ja-JP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den>
                                  </m:f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kumimoji="1" lang="en-US" altLang="ja-JP" b="0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0866184B-04EE-FD4E-A77E-5325C56BC8D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0104" y="1272540"/>
                <a:ext cx="7886700" cy="4904423"/>
              </a:xfrm>
              <a:blipFill>
                <a:blip r:embed="rId2"/>
                <a:stretch>
                  <a:fillRect l="-1286" t="-2584" b="-4857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562956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CDF6BCA-6F11-E441-BE7A-A81E7DFAD1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98AC9EF-91CC-6F41-AF0A-DA97AE145E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2PL</a:t>
            </a:r>
            <a:r>
              <a:rPr kumimoji="1" lang="ja-JP" altLang="en-US"/>
              <a:t>の</a:t>
            </a:r>
            <a:r>
              <a:rPr kumimoji="1" lang="en-US" altLang="ja-JP" dirty="0"/>
              <a:t>ICC</a:t>
            </a:r>
            <a:r>
              <a:rPr kumimoji="1" lang="ja-JP" altLang="en-US"/>
              <a:t>と，確率</a:t>
            </a:r>
            <a:r>
              <a:rPr kumimoji="1" lang="en-US" altLang="ja-JP" dirty="0"/>
              <a:t>0.5</a:t>
            </a:r>
            <a:r>
              <a:rPr kumimoji="1" lang="ja-JP" altLang="en-US"/>
              <a:t>の位置がちょうど</a:t>
            </a:r>
            <a:r>
              <a:rPr kumimoji="1" lang="en-US" altLang="ja-JP" dirty="0"/>
              <a:t>¥theta</a:t>
            </a:r>
            <a:r>
              <a:rPr kumimoji="1" lang="ja-JP" altLang="en-US"/>
              <a:t>と同じになることを示す。</a:t>
            </a:r>
          </a:p>
        </p:txBody>
      </p:sp>
    </p:spTree>
    <p:extLst>
      <p:ext uri="{BB962C8B-B14F-4D97-AF65-F5344CB8AC3E}">
        <p14:creationId xmlns:p14="http://schemas.microsoft.com/office/powerpoint/2010/main" val="33326938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26AAA37-7F3C-FD4A-BE5C-B2FF4D175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ja-JP" altLang="en-US"/>
              <a:t>パラメタの推定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AC0BAAC6-EDBB-8943-B6DF-FEAE50E45A8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ja-JP" altLang="en-US"/>
                  <a:t>受検者のパラメタ</a:t>
                </a:r>
                <a14:m>
                  <m:oMath xmlns:m="http://schemas.openxmlformats.org/officeDocument/2006/math"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kumimoji="1" lang="ja-JP" altLang="en-US"/>
                  <a:t>と項目のパラメタ</a:t>
                </a:r>
                <a14:m>
                  <m:oMath xmlns:m="http://schemas.openxmlformats.org/officeDocument/2006/math"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kumimoji="1" lang="ja-JP" altLang="en-US"/>
                  <a:t>を推定したい。</a:t>
                </a:r>
                <a:endParaRPr kumimoji="1" lang="en-US" altLang="ja-JP" dirty="0"/>
              </a:p>
              <a:p>
                <a:pPr lvl="1"/>
                <a:r>
                  <a:rPr lang="ja-JP" altLang="en-US"/>
                  <a:t>確率モデルが得られているので，最尤推定</a:t>
                </a:r>
                <a:r>
                  <a:rPr lang="en-US" altLang="ja-JP" dirty="0"/>
                  <a:t>or</a:t>
                </a:r>
                <a:r>
                  <a:rPr lang="ja-JP" altLang="en-US"/>
                  <a:t>ベイズ推定をすれば</a:t>
                </a:r>
                <a:r>
                  <a:rPr lang="en-US" altLang="ja-JP" dirty="0"/>
                  <a:t>OK</a:t>
                </a:r>
                <a:r>
                  <a:rPr lang="ja-JP" altLang="en-US"/>
                  <a:t>！</a:t>
                </a:r>
                <a:endParaRPr lang="en-US" altLang="ja-JP" dirty="0"/>
              </a:p>
              <a:p>
                <a:pPr lvl="1"/>
                <a:r>
                  <a:rPr lang="ja-JP" altLang="en-US"/>
                  <a:t>基本的には項目パラメタ</a:t>
                </a:r>
                <a:r>
                  <a:rPr lang="en-US" altLang="ja-JP" dirty="0"/>
                  <a:t> -&gt; </a:t>
                </a:r>
                <a:r>
                  <a:rPr lang="ja-JP" altLang="en-US"/>
                  <a:t>能力パラメタという二段階推定（一緒に最尤推定するのは統計的に一致性がないため</a:t>
                </a:r>
                <a:r>
                  <a:rPr lang="en-US" altLang="ja-JP" dirty="0"/>
                  <a:t>NG</a:t>
                </a:r>
                <a:r>
                  <a:rPr lang="ja-JP" altLang="en-US"/>
                  <a:t>，</a:t>
                </a:r>
                <a:r>
                  <a:rPr lang="en-US" altLang="ja-JP" dirty="0"/>
                  <a:t>MCMC</a:t>
                </a:r>
                <a:r>
                  <a:rPr lang="ja-JP" altLang="en-US"/>
                  <a:t>によるフルベイズなら</a:t>
                </a:r>
                <a:r>
                  <a:rPr lang="en-US" altLang="ja-JP" dirty="0"/>
                  <a:t>OK</a:t>
                </a:r>
                <a:r>
                  <a:rPr lang="ja-JP" altLang="en-US"/>
                  <a:t>）。</a:t>
                </a:r>
                <a:endParaRPr lang="en-US" altLang="ja-JP" dirty="0"/>
              </a:p>
              <a:p>
                <a:pPr lvl="1"/>
                <a:r>
                  <a:rPr lang="ja-JP" altLang="en-US"/>
                  <a:t>尺度の単位と原点が不定になるので，適当な方法で固定（</a:t>
                </a:r>
                <a:r>
                  <a:rPr lang="en-US" altLang="ja-JP" dirty="0"/>
                  <a:t> </a:t>
                </a:r>
                <a14:m>
                  <m:oMath xmlns:m="http://schemas.openxmlformats.org/officeDocument/2006/math">
                    <m:r>
                      <a:rPr lang="en-US" altLang="ja-JP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ja-JP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ja-JP" altLang="en-US"/>
                  <a:t>の分布</a:t>
                </a:r>
                <a:r>
                  <a:rPr lang="en-US" altLang="ja-JP" dirty="0"/>
                  <a:t> or </a:t>
                </a:r>
                <a:r>
                  <a:rPr lang="ja-JP" altLang="en-US"/>
                  <a:t>パラメタ固定法）。</a:t>
                </a:r>
                <a:endParaRPr lang="en-US" altLang="ja-JP" dirty="0"/>
              </a:p>
              <a:p>
                <a:r>
                  <a:rPr lang="en-US" altLang="ja-JP" dirty="0"/>
                  <a:t>2</a:t>
                </a:r>
                <a:r>
                  <a:rPr lang="ja-JP" altLang="en-US"/>
                  <a:t>値型の尤度関数</a:t>
                </a:r>
                <a:endParaRPr lang="en-US" altLang="ja-JP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altLang="ja-JP" dirty="0"/>
              </a:p>
              <a:p>
                <a:r>
                  <a:rPr lang="ja-JP" altLang="en-US"/>
                  <a:t>多値型の尤度関数</a:t>
                </a:r>
                <a:endParaRPr lang="en-US" altLang="ja-JP" dirty="0"/>
              </a:p>
              <a:p>
                <a:pPr marL="0" indent="0">
                  <a:buNone/>
                </a:pPr>
                <a:endParaRPr lang="en-US" altLang="ja-JP" dirty="0"/>
              </a:p>
            </p:txBody>
          </p:sp>
        </mc:Choice>
        <mc:Fallback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AC0BAAC6-EDBB-8943-B6DF-FEAE50E45A8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47" t="-1809" r="-4341" b="-129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064181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316E7C1-D0DA-3340-A024-D47921B2BD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ED17D33-447B-B04E-BD2F-5FA79CAF5A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Theta</a:t>
            </a:r>
            <a:r>
              <a:rPr lang="ja-JP" altLang="en-US"/>
              <a:t>と項目パラメタの尤度関数をプロットする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423502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27B02A7-9000-DD48-A77F-F7D64BB459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ja-JP" altLang="en-US"/>
              <a:t>パラメタ推定時の注意点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D5A29DD7-6738-CB44-A51A-F44D4DCF6DF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ja-JP" altLang="en-US"/>
                  <a:t>データの分布に大きな偏りがあったり，標本数が少ないときは，推定が不安定になりがち</a:t>
                </a:r>
                <a:endParaRPr kumimoji="1" lang="en-US" altLang="ja-JP" dirty="0"/>
              </a:p>
              <a:p>
                <a:pPr lvl="1"/>
                <a:r>
                  <a:rPr lang="ja-JP" altLang="en-US"/>
                  <a:t>標準誤差や，常識的な範囲内の数値に収まっているかを確認する。</a:t>
                </a:r>
                <a:endParaRPr lang="en-US" altLang="ja-JP" dirty="0"/>
              </a:p>
              <a:p>
                <a:r>
                  <a:rPr lang="ja-JP" altLang="en-US"/>
                  <a:t>事前分布の恣意性に注意。</a:t>
                </a:r>
                <a:endParaRPr lang="en-US" altLang="ja-JP" dirty="0"/>
              </a:p>
              <a:p>
                <a:pPr lvl="1"/>
                <a:r>
                  <a:rPr lang="ja-JP" altLang="en-US"/>
                  <a:t>基本的には</a:t>
                </a:r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ja-JP" altLang="en-US" dirty="0"/>
                  <a:t>の</a:t>
                </a:r>
                <a:r>
                  <a:rPr lang="ja-JP" altLang="en-US"/>
                  <a:t>事前分布以外は仮定しないのが無難。</a:t>
                </a:r>
                <a:endParaRPr lang="en-US" altLang="ja-JP" dirty="0"/>
              </a:p>
              <a:p>
                <a:r>
                  <a:rPr lang="ja-JP" altLang="en-US"/>
                  <a:t>数値最適化はなるべく頑健な手法を用いた方が良い</a:t>
                </a:r>
                <a:endParaRPr lang="en-US" altLang="ja-JP" dirty="0"/>
              </a:p>
              <a:p>
                <a:pPr lvl="1"/>
                <a:r>
                  <a:rPr lang="ja-JP" altLang="en-US"/>
                  <a:t>ニュートン法は収束回数はすくないが，初期値に鋭敏なので，一変数なら二分法がおすすめ。多変数であっても，いくつかの方法を試せる関数を使うべし。</a:t>
                </a:r>
                <a:endParaRPr lang="en-US" altLang="ja-JP" dirty="0"/>
              </a:p>
              <a:p>
                <a:pPr lvl="1"/>
                <a:endParaRPr lang="en-US" altLang="ja-JP" dirty="0"/>
              </a:p>
            </p:txBody>
          </p:sp>
        </mc:Choice>
        <mc:Fallback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D5A29DD7-6738-CB44-A51A-F44D4DCF6DF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447" t="-2067" r="-482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002365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F3C103A-A306-2B4D-A0E0-FC64F2751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ja-JP" altLang="en-US"/>
              <a:t>テスト特性曲線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C112D08-252B-0F47-A0C0-7A6F1CAEED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/>
              <a:t>項目特性曲線の全項目についての総和</a:t>
            </a:r>
            <a:endParaRPr kumimoji="1" lang="en-US" altLang="ja-JP" dirty="0"/>
          </a:p>
          <a:p>
            <a:r>
              <a:rPr kumimoji="1" lang="ja-JP" altLang="en-US"/>
              <a:t>期待テスト得点（</a:t>
            </a:r>
            <a:r>
              <a:rPr kumimoji="1" lang="en-US" altLang="ja-JP" dirty="0"/>
              <a:t>IRT</a:t>
            </a:r>
            <a:r>
              <a:rPr kumimoji="1" lang="ja-JP" altLang="en-US"/>
              <a:t>における真の得点）が分かる。</a:t>
            </a:r>
          </a:p>
        </p:txBody>
      </p:sp>
    </p:spTree>
    <p:extLst>
      <p:ext uri="{BB962C8B-B14F-4D97-AF65-F5344CB8AC3E}">
        <p14:creationId xmlns:p14="http://schemas.microsoft.com/office/powerpoint/2010/main" val="11219359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2C74CD9-7744-A34A-B775-FA62F185FC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2</a:t>
            </a:r>
            <a:r>
              <a:rPr kumimoji="1" lang="ja-JP" altLang="en-US"/>
              <a:t>．</a:t>
            </a:r>
            <a:r>
              <a:rPr lang="en-US" altLang="ja-JP" dirty="0"/>
              <a:t>IRT</a:t>
            </a:r>
            <a:r>
              <a:rPr lang="ja-JP" altLang="en-US"/>
              <a:t>分析</a:t>
            </a:r>
            <a:r>
              <a:rPr lang="en-US" altLang="ja-JP" dirty="0"/>
              <a:t> by R</a:t>
            </a:r>
            <a:endParaRPr kumimoji="1" lang="ja-JP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385476FD-9DFC-1D47-8740-AB5764555D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436991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F3DF259-0A91-954C-9CD1-5E68A3A13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 dirty="0" err="1"/>
              <a:t>mirt</a:t>
            </a:r>
            <a:r>
              <a:rPr lang="ja-JP" altLang="en-US"/>
              <a:t>パッケージ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9697808-D342-8A4B-8D00-EE6934FF84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" altLang="ja-JP" dirty="0"/>
              <a:t>Phil Chalmers</a:t>
            </a:r>
            <a:r>
              <a:rPr lang="ja-JP" altLang="en-US"/>
              <a:t>らによる多次元</a:t>
            </a:r>
            <a:r>
              <a:rPr lang="en-US" altLang="ja-JP" dirty="0"/>
              <a:t>IRT</a:t>
            </a:r>
            <a:r>
              <a:rPr lang="ja-JP" altLang="en-US"/>
              <a:t>分析用のパッケージ</a:t>
            </a:r>
            <a:endParaRPr lang="en-US" altLang="ja-JP" dirty="0"/>
          </a:p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535849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0B8ABE2-C82D-1D48-997C-1C53F596FF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DD79F67C-2AE2-124C-A031-5ABCF74072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845039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CEA5CDE-F657-4677-93CC-3029E6E51E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ja-JP" altLang="en-US" dirty="0"/>
              <a:t>自己紹介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5010075-D195-4F4D-B84A-4006FFD415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72540"/>
            <a:ext cx="4519820" cy="4904423"/>
          </a:xfrm>
        </p:spPr>
        <p:txBody>
          <a:bodyPr>
            <a:normAutofit lnSpcReduction="10000"/>
          </a:bodyPr>
          <a:lstStyle/>
          <a:p>
            <a:r>
              <a:rPr kumimoji="1" lang="en-US" altLang="ja-JP" dirty="0"/>
              <a:t> </a:t>
            </a:r>
            <a:r>
              <a:rPr kumimoji="1" lang="ja-JP" altLang="en-US">
                <a:solidFill>
                  <a:srgbClr val="ED1BD4"/>
                </a:solidFill>
              </a:rPr>
              <a:t>日アサ</a:t>
            </a:r>
            <a:r>
              <a:rPr kumimoji="1" lang="ja-JP" altLang="en-US"/>
              <a:t>大好き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en-US" altLang="ja-JP" b="1" dirty="0">
                <a:latin typeface="Bradley Hand ITC" panose="020F0502020204030204" pitchFamily="34" charset="0"/>
                <a:cs typeface="Bradley Hand ITC" panose="020F0502020204030204" pitchFamily="34" charset="0"/>
              </a:rPr>
              <a:t>Psychometrician</a:t>
            </a:r>
            <a:r>
              <a:rPr kumimoji="1" lang="ja-JP" altLang="en-US" sz="1800"/>
              <a:t>見習い</a:t>
            </a:r>
            <a:endParaRPr kumimoji="1" lang="en-US" altLang="ja-JP" sz="1800" dirty="0"/>
          </a:p>
          <a:p>
            <a:endParaRPr kumimoji="1" lang="en-US" altLang="ja-JP" dirty="0"/>
          </a:p>
          <a:p>
            <a:r>
              <a:rPr lang="ja-JP" altLang="en-US"/>
              <a:t>研究員</a:t>
            </a:r>
            <a:endParaRPr lang="en-US" altLang="ja-JP" dirty="0"/>
          </a:p>
          <a:p>
            <a:endParaRPr lang="en-US" altLang="ja-JP" dirty="0"/>
          </a:p>
          <a:p>
            <a:r>
              <a:rPr lang="ja-JP" altLang="en-US"/>
              <a:t>サンリオピューロランドの隣（</a:t>
            </a:r>
            <a:r>
              <a:rPr lang="en-US" altLang="ja-JP" dirty="0"/>
              <a:t>NOW</a:t>
            </a:r>
            <a:r>
              <a:rPr lang="ja-JP" altLang="en-US"/>
              <a:t>！）</a:t>
            </a:r>
            <a:endParaRPr lang="en-US" altLang="ja-JP" dirty="0"/>
          </a:p>
          <a:p>
            <a:endParaRPr kumimoji="1" lang="en-US" altLang="ja-JP" dirty="0"/>
          </a:p>
          <a:p>
            <a:r>
              <a:rPr lang="en-US" altLang="ja-JP" dirty="0"/>
              <a:t>R</a:t>
            </a:r>
            <a:r>
              <a:rPr lang="ja-JP" altLang="en-US"/>
              <a:t>言語がメインで，ごく希に</a:t>
            </a:r>
            <a:r>
              <a:rPr lang="en-US" altLang="ja-JP" dirty="0"/>
              <a:t>Stan</a:t>
            </a:r>
            <a:r>
              <a:rPr lang="ja-JP" altLang="en-US"/>
              <a:t>と</a:t>
            </a:r>
            <a:r>
              <a:rPr lang="en-US" altLang="ja-JP" dirty="0"/>
              <a:t>C++</a:t>
            </a:r>
            <a:r>
              <a:rPr lang="ja-JP" altLang="en-US"/>
              <a:t>をかじる。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4460498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779FD8F-78EC-4639-8A97-5EEBF9371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ja-JP" dirty="0"/>
              <a:t>Direct Marketing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F61C731-C9B6-4517-A8DA-88AA7F9850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加藤・川端・山田 </a:t>
            </a:r>
            <a:r>
              <a:rPr kumimoji="1" lang="en-US" altLang="ja-JP" dirty="0"/>
              <a:t>(2014). R</a:t>
            </a:r>
            <a:r>
              <a:rPr kumimoji="1" lang="ja-JP" altLang="en-US" dirty="0"/>
              <a:t>による項目反応理論</a:t>
            </a:r>
            <a:r>
              <a:rPr kumimoji="1" lang="ja-JP" altLang="en-US"/>
              <a:t>　オーム社</a:t>
            </a:r>
            <a:endParaRPr kumimoji="1" lang="en-US" altLang="ja-JP" dirty="0"/>
          </a:p>
          <a:p>
            <a:endParaRPr kumimoji="1" lang="en-US" altLang="ja-JP" dirty="0"/>
          </a:p>
          <a:p>
            <a:pPr lvl="1"/>
            <a:r>
              <a:rPr kumimoji="1" lang="ja-JP" altLang="en-US" dirty="0"/>
              <a:t>（おそらく）日本で一番</a:t>
            </a:r>
            <a:r>
              <a:rPr kumimoji="1" lang="en-US" altLang="ja-JP" sz="2800" b="1" dirty="0"/>
              <a:t>IRT</a:t>
            </a:r>
            <a:r>
              <a:rPr kumimoji="1" lang="ja-JP" altLang="en-US" sz="2800" b="1" dirty="0"/>
              <a:t>の実践</a:t>
            </a:r>
            <a:r>
              <a:rPr kumimoji="1" lang="ja-JP" altLang="en-US" dirty="0"/>
              <a:t>に精通している著者による</a:t>
            </a:r>
            <a:r>
              <a:rPr kumimoji="1" lang="ja-JP" altLang="en-US" sz="2800" b="1" dirty="0">
                <a:solidFill>
                  <a:srgbClr val="C00000"/>
                </a:solidFill>
              </a:rPr>
              <a:t>項目反応</a:t>
            </a:r>
            <a:r>
              <a:rPr kumimoji="1" lang="ja-JP" altLang="en-US" sz="2800" b="1">
                <a:solidFill>
                  <a:srgbClr val="C00000"/>
                </a:solidFill>
              </a:rPr>
              <a:t>理論</a:t>
            </a:r>
            <a:r>
              <a:rPr kumimoji="1" lang="ja-JP" altLang="en-US"/>
              <a:t>の専門書。</a:t>
            </a:r>
            <a:endParaRPr kumimoji="1" lang="en-US" altLang="ja-JP" dirty="0"/>
          </a:p>
          <a:p>
            <a:pPr lvl="1"/>
            <a:endParaRPr kumimoji="1" lang="en-US" altLang="ja-JP" dirty="0"/>
          </a:p>
          <a:p>
            <a:pPr lvl="1"/>
            <a:r>
              <a:rPr kumimoji="1" lang="en-US" altLang="ja-JP" dirty="0"/>
              <a:t>IRT</a:t>
            </a:r>
            <a:r>
              <a:rPr kumimoji="1" lang="ja-JP" altLang="en-US" dirty="0"/>
              <a:t>の基本的なモデル</a:t>
            </a:r>
            <a:r>
              <a:rPr kumimoji="1" lang="ja-JP" altLang="en-US"/>
              <a:t>である</a:t>
            </a:r>
            <a:r>
              <a:rPr kumimoji="1" lang="ja-JP" altLang="en-US" sz="2800" b="1"/>
              <a:t>一次元</a:t>
            </a:r>
            <a:r>
              <a:rPr kumimoji="1" lang="en-US" altLang="ja-JP" sz="2800" b="1" dirty="0"/>
              <a:t>IRT</a:t>
            </a:r>
            <a:r>
              <a:rPr kumimoji="1" lang="ja-JP" altLang="en-US" sz="2800" b="1"/>
              <a:t>モデル</a:t>
            </a:r>
            <a:r>
              <a:rPr kumimoji="1" lang="ja-JP" altLang="en-US"/>
              <a:t>を</a:t>
            </a:r>
            <a:r>
              <a:rPr kumimoji="1" lang="ja-JP" altLang="en-US" dirty="0"/>
              <a:t>中心に，パラメタ推定，等化など，実践で必要な知識を重点的に</a:t>
            </a:r>
            <a:r>
              <a:rPr kumimoji="1" lang="ja-JP" altLang="en-US"/>
              <a:t>網羅。</a:t>
            </a:r>
            <a:endParaRPr kumimoji="1" lang="en-US" altLang="ja-JP" dirty="0"/>
          </a:p>
          <a:p>
            <a:pPr lvl="1"/>
            <a:endParaRPr kumimoji="1" lang="en-US" altLang="ja-JP" dirty="0"/>
          </a:p>
          <a:p>
            <a:pPr lvl="1"/>
            <a:r>
              <a:rPr kumimoji="1" lang="en-US" altLang="ja-JP" dirty="0"/>
              <a:t>TYT</a:t>
            </a:r>
            <a:r>
              <a:rPr kumimoji="1" lang="ja-JP" altLang="en-US" dirty="0"/>
              <a:t>本よりもわかりやすい（個人談）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522E5D40-94FA-4B4F-B9CF-91579DBEEA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4125" y="4750177"/>
            <a:ext cx="1351225" cy="1908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5875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280439B-29F2-4074-9946-75C4498BA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ja-JP" dirty="0"/>
              <a:t>IRT</a:t>
            </a:r>
            <a:r>
              <a:rPr kumimoji="1" lang="ja-JP" altLang="en-US" dirty="0"/>
              <a:t>とは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575A0F38-191F-4744-ADB8-0723B6D377D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kumimoji="1" lang="ja-JP" altLang="en-US" sz="2400"/>
                  <a:t>受検者が</a:t>
                </a:r>
                <a:r>
                  <a:rPr kumimoji="1" lang="ja-JP" altLang="en-US" b="1"/>
                  <a:t>テスト</a:t>
                </a:r>
                <a:r>
                  <a:rPr kumimoji="1" lang="ja-JP" altLang="en-US" sz="1600"/>
                  <a:t>（学力検査</a:t>
                </a:r>
                <a:r>
                  <a:rPr lang="en-US" altLang="ja-JP" sz="1600" dirty="0"/>
                  <a:t>,</a:t>
                </a:r>
                <a:r>
                  <a:rPr kumimoji="1" lang="ja-JP" altLang="en-US" sz="1600"/>
                  <a:t>試験</a:t>
                </a:r>
                <a:r>
                  <a:rPr kumimoji="1" lang="en-US" altLang="ja-JP" sz="1600" dirty="0"/>
                  <a:t>,</a:t>
                </a:r>
                <a:r>
                  <a:rPr kumimoji="1" lang="ja-JP" altLang="en-US" sz="1600"/>
                  <a:t>アンケート</a:t>
                </a:r>
                <a:r>
                  <a:rPr kumimoji="1" lang="en-US" altLang="ja-JP" sz="1600" dirty="0"/>
                  <a:t>etc...</a:t>
                </a:r>
                <a:r>
                  <a:rPr kumimoji="1" lang="ja-JP" altLang="en-US" sz="1600"/>
                  <a:t>）</a:t>
                </a:r>
                <a:r>
                  <a:rPr kumimoji="1" lang="ja-JP" altLang="en-US" sz="2400"/>
                  <a:t>に回答したデータから，個人や集団の</a:t>
                </a:r>
                <a:r>
                  <a:rPr kumimoji="1" lang="ja-JP" altLang="en-US" b="1"/>
                  <a:t>潜在変数</a:t>
                </a:r>
                <a:r>
                  <a:rPr kumimoji="1" lang="ja-JP" altLang="en-US" sz="1400"/>
                  <a:t>（学力</a:t>
                </a:r>
                <a:r>
                  <a:rPr kumimoji="1" lang="en-US" altLang="ja-JP" sz="1400" dirty="0"/>
                  <a:t>, </a:t>
                </a:r>
                <a:r>
                  <a:rPr kumimoji="1" lang="ja-JP" altLang="en-US" sz="1400"/>
                  <a:t>能力</a:t>
                </a:r>
                <a:r>
                  <a:rPr kumimoji="1" lang="en-US" altLang="ja-JP" sz="1400" dirty="0"/>
                  <a:t>, </a:t>
                </a:r>
                <a:r>
                  <a:rPr kumimoji="1" lang="ja-JP" altLang="en-US" sz="1400"/>
                  <a:t>特性）</a:t>
                </a:r>
                <a:r>
                  <a:rPr kumimoji="1" lang="en-US" altLang="ja-JP" sz="1400" dirty="0"/>
                  <a:t>  </a:t>
                </a:r>
                <a:r>
                  <a:rPr kumimoji="1" lang="ja-JP" altLang="en-US" sz="2400"/>
                  <a:t>や</a:t>
                </a:r>
                <a:r>
                  <a:rPr kumimoji="1" lang="ja-JP" altLang="en-US" b="1"/>
                  <a:t>項目</a:t>
                </a:r>
                <a:r>
                  <a:rPr kumimoji="1" lang="ja-JP" altLang="en-US" sz="2400"/>
                  <a:t>自体の特性</a:t>
                </a:r>
                <a:r>
                  <a:rPr lang="en-US" altLang="ja-JP" sz="1400" dirty="0"/>
                  <a:t>(</a:t>
                </a:r>
                <a:r>
                  <a:rPr lang="ja-JP" altLang="en-US" sz="1400"/>
                  <a:t>難しさなど</a:t>
                </a:r>
                <a:r>
                  <a:rPr lang="en-US" altLang="ja-JP" sz="1400" dirty="0"/>
                  <a:t>)</a:t>
                </a:r>
                <a:r>
                  <a:rPr kumimoji="1" lang="ja-JP" altLang="en-US" sz="2400"/>
                  <a:t>を推定する。</a:t>
                </a:r>
                <a:endParaRPr kumimoji="1" lang="en-US" altLang="ja-JP" sz="2400" dirty="0"/>
              </a:p>
              <a:p>
                <a:pPr lvl="1"/>
                <a:r>
                  <a:rPr kumimoji="1" lang="ja-JP" altLang="en-US" sz="2000"/>
                  <a:t>受検者の能力</a:t>
                </a:r>
                <a:r>
                  <a:rPr kumimoji="1" lang="en-US" altLang="ja-JP" sz="2000" dirty="0"/>
                  <a:t>(</a:t>
                </a:r>
                <a14:m>
                  <m:oMath xmlns:m="http://schemas.openxmlformats.org/officeDocument/2006/math">
                    <m:r>
                      <a:rPr kumimoji="1" lang="en-US" altLang="ja-JP" sz="2000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kumimoji="1" lang="en-US" altLang="ja-JP" sz="2000" dirty="0"/>
                  <a:t>)</a:t>
                </a:r>
                <a:r>
                  <a:rPr kumimoji="1" lang="ja-JP" altLang="en-US" sz="2000"/>
                  <a:t>からテスト正答・誤答への</a:t>
                </a:r>
                <a:r>
                  <a:rPr kumimoji="1" lang="en-US" altLang="ja-JP" sz="2000" dirty="0"/>
                  <a:t>(</a:t>
                </a:r>
                <a:r>
                  <a:rPr kumimoji="1" lang="ja-JP" altLang="en-US" sz="2000"/>
                  <a:t>ロジスティック</a:t>
                </a:r>
                <a:r>
                  <a:rPr kumimoji="1" lang="en-US" altLang="ja-JP" sz="2000" dirty="0"/>
                  <a:t>)</a:t>
                </a:r>
                <a:r>
                  <a:rPr kumimoji="1" lang="ja-JP" altLang="en-US" sz="2000"/>
                  <a:t>回帰の問題に近い。</a:t>
                </a:r>
                <a:endParaRPr kumimoji="1" lang="ja-JP" altLang="en-US" sz="2000" dirty="0"/>
              </a:p>
            </p:txBody>
          </p:sp>
        </mc:Choice>
        <mc:Fallback xmlns="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575A0F38-191F-4744-ADB8-0723B6D377D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180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C6D77BC4-00EA-9445-988B-04F3C00D264E}"/>
                  </a:ext>
                </a:extLst>
              </p:cNvPr>
              <p:cNvSpPr txBox="1"/>
              <p:nvPr/>
            </p:nvSpPr>
            <p:spPr>
              <a:xfrm>
                <a:off x="312953" y="3093524"/>
                <a:ext cx="3620447" cy="1131785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2000" dirty="0"/>
                  <a:t>2-parameter logistic </a:t>
                </a:r>
                <a:r>
                  <a:rPr lang="en-US" altLang="ja-JP" sz="2000" b="1" dirty="0">
                    <a:solidFill>
                      <a:srgbClr val="FF0000"/>
                    </a:solidFill>
                  </a:rPr>
                  <a:t>model</a:t>
                </a:r>
              </a:p>
              <a:p>
                <a:pPr algn="ctr"/>
                <a:endParaRPr lang="en-US" altLang="ja-JP" sz="900" dirty="0"/>
              </a:p>
              <a:p>
                <a:pPr algn="ctr"/>
                <a:r>
                  <a:rPr lang="en-US" altLang="ja-JP" sz="2400" i="1" dirty="0">
                    <a:effectLst/>
                    <a:ea typeface="Cambria Math" panose="020F0502020204030204" pitchFamily="34" charset="0"/>
                  </a:rPr>
                  <a:t>P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ja-JP" altLang="ja-JP" sz="2400" i="1">
                            <a:effectLst/>
                            <a:latin typeface="Cambria Math" panose="02040503050406030204" pitchFamily="18" charset="0"/>
                            <a:ea typeface="Cambria Math" panose="020F0502020204030204" pitchFamily="34" charset="0"/>
                          </a:rPr>
                        </m:ctrlPr>
                      </m:dPr>
                      <m:e>
                        <m:r>
                          <a:rPr lang="en-US" altLang="ja-JP" sz="2400" i="1">
                            <a:effectLst/>
                            <a:latin typeface="Cambria Math" panose="020F0502020204030204" pitchFamily="34" charset="0"/>
                            <a:ea typeface="游明朝" panose="020B0604020202020204" pitchFamily="34" charset="0"/>
                            <a:cs typeface="Times New Roman" panose="020F0502020204030204" pitchFamily="34" charset="0"/>
                          </a:rPr>
                          <m:t>𝜃</m:t>
                        </m:r>
                      </m:e>
                    </m:d>
                    <m:r>
                      <a:rPr lang="en-US" altLang="ja-JP" sz="2400">
                        <a:effectLst/>
                        <a:latin typeface="Cambria Math" panose="020F0502020204030204" pitchFamily="34" charset="0"/>
                        <a:ea typeface="游明朝" panose="020B0604020202020204" pitchFamily="34" charset="0"/>
                        <a:cs typeface="Times New Roman" panose="020F0502020204030204" pitchFamily="34" charset="0"/>
                      </a:rPr>
                      <m:t>=</m:t>
                    </m:r>
                    <m:f>
                      <m:fPr>
                        <m:ctrlPr>
                          <a:rPr lang="ja-JP" altLang="ja-JP" sz="2400" i="1">
                            <a:effectLst/>
                            <a:latin typeface="Cambria Math" panose="02040503050406030204" pitchFamily="18" charset="0"/>
                            <a:ea typeface="Cambria Math" panose="020F0502020204030204" pitchFamily="34" charset="0"/>
                          </a:rPr>
                        </m:ctrlPr>
                      </m:fPr>
                      <m:num>
                        <m:r>
                          <a:rPr lang="en-US" altLang="ja-JP" sz="2400">
                            <a:effectLst/>
                            <a:latin typeface="Cambria Math" panose="020F0502020204030204" pitchFamily="34" charset="0"/>
                            <a:ea typeface="游明朝" panose="020B0604020202020204" pitchFamily="34" charset="0"/>
                            <a:cs typeface="Times New Roman" panose="020F0502020204030204" pitchFamily="34" charset="0"/>
                          </a:rPr>
                          <m:t>1</m:t>
                        </m:r>
                      </m:num>
                      <m:den>
                        <m:r>
                          <a:rPr lang="en-US" altLang="ja-JP" sz="2400" i="1">
                            <a:effectLst/>
                            <a:latin typeface="Cambria Math" panose="020F0502020204030204" pitchFamily="34" charset="0"/>
                            <a:ea typeface="游明朝" panose="020B0604020202020204" pitchFamily="34" charset="0"/>
                            <a:cs typeface="Times New Roman" panose="020F0502020204030204" pitchFamily="34" charset="0"/>
                          </a:rPr>
                          <m:t>1+</m:t>
                        </m:r>
                        <m:func>
                          <m:funcPr>
                            <m:ctrlPr>
                              <a:rPr lang="ja-JP" altLang="ja-JP" sz="2400" i="1">
                                <a:effectLst/>
                                <a:latin typeface="Cambria Math" panose="02040503050406030204" pitchFamily="18" charset="0"/>
                                <a:ea typeface="Cambria Math" panose="020F0502020204030204" pitchFamily="34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ja-JP" sz="2400">
                                <a:effectLst/>
                                <a:latin typeface="Cambria Math" panose="020F0502020204030204" pitchFamily="34" charset="0"/>
                                <a:ea typeface="游明朝" panose="020B0604020202020204" pitchFamily="34" charset="0"/>
                                <a:cs typeface="Times New Roman" panose="020F0502020204030204" pitchFamily="34" charset="0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ctrlPr>
                                  <a:rPr lang="ja-JP" altLang="ja-JP" sz="2400" i="1">
                                    <a:effectLst/>
                                    <a:latin typeface="Cambria Math" panose="02040503050406030204" pitchFamily="18" charset="0"/>
                                    <a:ea typeface="Cambria Math" panose="020F050202020403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en-US" altLang="ja-JP" sz="2400" i="1">
                                    <a:effectLst/>
                                    <a:latin typeface="Cambria Math" panose="020F0502020204030204" pitchFamily="34" charset="0"/>
                                    <a:ea typeface="游明朝" panose="020B0604020202020204" pitchFamily="34" charset="0"/>
                                    <a:cs typeface="Times New Roman" panose="020F0502020204030204" pitchFamily="34" charset="0"/>
                                  </a:rPr>
                                  <m:t>−</m:t>
                                </m:r>
                                <m:r>
                                  <a:rPr lang="en-US" altLang="ja-JP" sz="2400" b="1" i="1" smtClean="0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游明朝" panose="020B0604020202020204" pitchFamily="34" charset="0"/>
                                    <a:cs typeface="Times New Roman" panose="020F0502020204030204" pitchFamily="34" charset="0"/>
                                  </a:rPr>
                                  <m:t>𝒂</m:t>
                                </m:r>
                                <m:d>
                                  <m:dPr>
                                    <m:ctrlPr>
                                      <a:rPr lang="ja-JP" altLang="ja-JP" sz="24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F0502020204030204" pitchFamily="34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ja-JP" sz="2400" b="1" i="1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F0502020204030204" pitchFamily="34" charset="0"/>
                                        <a:ea typeface="游明朝" panose="020B0604020202020204" pitchFamily="34" charset="0"/>
                                        <a:cs typeface="Times New Roman" panose="020F0502020204030204" pitchFamily="34" charset="0"/>
                                      </a:rPr>
                                      <m:t>𝜽</m:t>
                                    </m:r>
                                    <m:r>
                                      <a:rPr lang="en-US" altLang="ja-JP" sz="2400" i="1">
                                        <a:effectLst/>
                                        <a:latin typeface="Cambria Math" panose="020F0502020204030204" pitchFamily="34" charset="0"/>
                                        <a:ea typeface="游明朝" panose="020B0604020202020204" pitchFamily="34" charset="0"/>
                                        <a:cs typeface="Times New Roman" panose="020F0502020204030204" pitchFamily="34" charset="0"/>
                                      </a:rPr>
                                      <m:t>−</m:t>
                                    </m:r>
                                    <m:r>
                                      <a:rPr lang="en-US" altLang="ja-JP" sz="2400" b="1" i="1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游明朝" panose="020B0604020202020204" pitchFamily="34" charset="0"/>
                                        <a:cs typeface="Times New Roman" panose="020F0502020204030204" pitchFamily="34" charset="0"/>
                                      </a:rPr>
                                      <m:t>𝒃</m:t>
                                    </m:r>
                                  </m:e>
                                </m:d>
                              </m:e>
                            </m:d>
                          </m:e>
                        </m:func>
                      </m:den>
                    </m:f>
                  </m:oMath>
                </a14:m>
                <a:r>
                  <a:rPr lang="ja-JP" altLang="ja-JP" sz="1600">
                    <a:effectLst/>
                  </a:rPr>
                  <a:t> </a:t>
                </a:r>
                <a:endParaRPr lang="en-US" altLang="ja-JP" sz="1600" dirty="0">
                  <a:effectLst/>
                </a:endParaRPr>
              </a:p>
            </p:txBody>
          </p:sp>
        </mc:Choice>
        <mc:Fallback xmlns="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C6D77BC4-00EA-9445-988B-04F3C00D26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953" y="3093524"/>
                <a:ext cx="3620447" cy="1131785"/>
              </a:xfrm>
              <a:prstGeom prst="rect">
                <a:avLst/>
              </a:prstGeom>
              <a:blipFill>
                <a:blip r:embed="rId3"/>
                <a:stretch>
                  <a:fillRect l="-1399" t="-3333" r="-104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C55D2E99-7AAB-8D4C-98B2-F76D696E18F0}"/>
                  </a:ext>
                </a:extLst>
              </p:cNvPr>
              <p:cNvSpPr txBox="1"/>
              <p:nvPr/>
            </p:nvSpPr>
            <p:spPr>
              <a:xfrm>
                <a:off x="1015270" y="4257778"/>
                <a:ext cx="2318787" cy="1077218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ja-JP" sz="1600" i="1" dirty="0"/>
                  <a:t>P</a:t>
                </a:r>
                <a:r>
                  <a:rPr lang="en-US" altLang="ja-JP" sz="1600" dirty="0"/>
                  <a:t>…</a:t>
                </a:r>
                <a:r>
                  <a:rPr lang="ja-JP" altLang="en-US" sz="1600" dirty="0"/>
                  <a:t>正答確率</a:t>
                </a:r>
                <a:endParaRPr lang="en-US" altLang="ja-JP" sz="1600" dirty="0"/>
              </a:p>
              <a:p>
                <a14:m>
                  <m:oMath xmlns:m="http://schemas.openxmlformats.org/officeDocument/2006/math">
                    <m:r>
                      <a:rPr lang="en-US" altLang="ja-JP" sz="1600" b="1" i="1" smtClean="0">
                        <a:latin typeface="Cambria Math" panose="02040503050406030204" pitchFamily="18" charset="0"/>
                      </a:rPr>
                      <m:t>𝜽</m:t>
                    </m:r>
                  </m:oMath>
                </a14:m>
                <a:r>
                  <a:rPr lang="en-US" altLang="ja-JP" sz="1600" dirty="0"/>
                  <a:t>…</a:t>
                </a:r>
                <a:r>
                  <a:rPr lang="ja-JP" altLang="en-US" sz="1600" dirty="0"/>
                  <a:t>受検者の</a:t>
                </a:r>
                <a:r>
                  <a:rPr lang="ja-JP" altLang="en-US" sz="1600" b="1" dirty="0"/>
                  <a:t>能力</a:t>
                </a:r>
                <a:endParaRPr lang="en-US" altLang="ja-JP" sz="1600" b="1" dirty="0"/>
              </a:p>
              <a:p>
                <a:r>
                  <a:rPr lang="en-US" altLang="ja-JP" sz="1600" b="1" i="1" dirty="0"/>
                  <a:t>b</a:t>
                </a:r>
                <a:r>
                  <a:rPr lang="en-US" altLang="ja-JP" sz="1600" dirty="0"/>
                  <a:t>…</a:t>
                </a:r>
                <a:r>
                  <a:rPr lang="ja-JP" altLang="en-US" sz="1600" dirty="0"/>
                  <a:t>項目</a:t>
                </a:r>
                <a:r>
                  <a:rPr lang="ja-JP" altLang="en-US" sz="1600" b="1" dirty="0"/>
                  <a:t>困難度</a:t>
                </a:r>
                <a:endParaRPr lang="en-US" altLang="ja-JP" sz="1600" b="1" dirty="0"/>
              </a:p>
              <a:p>
                <a:r>
                  <a:rPr lang="en-US" altLang="ja-JP" sz="1600" b="1" i="1" dirty="0"/>
                  <a:t>a</a:t>
                </a:r>
                <a:r>
                  <a:rPr lang="en-US" altLang="ja-JP" sz="1600" dirty="0"/>
                  <a:t>…</a:t>
                </a:r>
                <a:r>
                  <a:rPr lang="ja-JP" altLang="en-US" sz="1600" dirty="0"/>
                  <a:t>項目</a:t>
                </a:r>
                <a:r>
                  <a:rPr lang="ja-JP" altLang="en-US" sz="1600" b="1" dirty="0"/>
                  <a:t>識別力</a:t>
                </a:r>
              </a:p>
            </p:txBody>
          </p:sp>
        </mc:Choice>
        <mc:Fallback xmlns=""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C55D2E99-7AAB-8D4C-98B2-F76D696E18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5270" y="4257778"/>
                <a:ext cx="2318787" cy="1077218"/>
              </a:xfrm>
              <a:prstGeom prst="rect">
                <a:avLst/>
              </a:prstGeom>
              <a:blipFill>
                <a:blip r:embed="rId4"/>
                <a:stretch>
                  <a:fillRect l="-1087" t="-2326" b="-814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角丸四角形 24">
            <a:extLst>
              <a:ext uri="{FF2B5EF4-FFF2-40B4-BE49-F238E27FC236}">
                <a16:creationId xmlns:a16="http://schemas.microsoft.com/office/drawing/2014/main" id="{EEABCE51-C9DE-E943-B982-476A60C346E5}"/>
              </a:ext>
            </a:extLst>
          </p:cNvPr>
          <p:cNvSpPr/>
          <p:nvPr/>
        </p:nvSpPr>
        <p:spPr>
          <a:xfrm>
            <a:off x="331443" y="5454179"/>
            <a:ext cx="8482609" cy="1197182"/>
          </a:xfrm>
          <a:prstGeom prst="roundRect">
            <a:avLst>
              <a:gd name="adj" fmla="val 851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800" dirty="0"/>
              <a:t>テストへの回答の背後にある</a:t>
            </a:r>
            <a:r>
              <a:rPr kumimoji="1" lang="ja-JP" altLang="en-US" sz="3200" b="1" dirty="0"/>
              <a:t>能力</a:t>
            </a:r>
            <a:r>
              <a:rPr kumimoji="1" lang="ja-JP" altLang="en-US" sz="2800" dirty="0"/>
              <a:t>を</a:t>
            </a:r>
            <a:endParaRPr kumimoji="1" lang="en-US" altLang="ja-JP" sz="2800" dirty="0"/>
          </a:p>
          <a:p>
            <a:pPr algn="ctr"/>
            <a:r>
              <a:rPr kumimoji="1" lang="ja-JP" altLang="en-US" sz="3200" b="1" dirty="0">
                <a:solidFill>
                  <a:srgbClr val="FF0000"/>
                </a:solidFill>
              </a:rPr>
              <a:t>モデリング</a:t>
            </a:r>
            <a:r>
              <a:rPr kumimoji="1" lang="ja-JP" altLang="en-US" sz="2800" dirty="0"/>
              <a:t>（数式で表現）する</a:t>
            </a:r>
            <a:endParaRPr kumimoji="1" lang="en" altLang="ja-JP" sz="2800" dirty="0"/>
          </a:p>
        </p:txBody>
      </p:sp>
      <p:sp>
        <p:nvSpPr>
          <p:cNvPr id="14" name="角丸四角形 13">
            <a:extLst>
              <a:ext uri="{FF2B5EF4-FFF2-40B4-BE49-F238E27FC236}">
                <a16:creationId xmlns:a16="http://schemas.microsoft.com/office/drawing/2014/main" id="{7FB27F20-2964-6540-AD5E-85A22CA37506}"/>
              </a:ext>
            </a:extLst>
          </p:cNvPr>
          <p:cNvSpPr/>
          <p:nvPr/>
        </p:nvSpPr>
        <p:spPr>
          <a:xfrm>
            <a:off x="1015271" y="4514190"/>
            <a:ext cx="1734458" cy="793106"/>
          </a:xfrm>
          <a:prstGeom prst="roundRect">
            <a:avLst>
              <a:gd name="adj" fmla="val 6553"/>
            </a:avLst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5D642924-1BAB-A648-9151-D2AD6C0F38ED}"/>
              </a:ext>
            </a:extLst>
          </p:cNvPr>
          <p:cNvSpPr txBox="1"/>
          <p:nvPr/>
        </p:nvSpPr>
        <p:spPr>
          <a:xfrm>
            <a:off x="3048430" y="4309609"/>
            <a:ext cx="13630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/>
              <a:t>知りたい</a:t>
            </a:r>
            <a:endParaRPr kumimoji="1" lang="en-US" altLang="ja-JP" sz="2000" dirty="0"/>
          </a:p>
          <a:p>
            <a:r>
              <a:rPr kumimoji="1" lang="ja-JP" altLang="en-US" sz="2000" b="1" dirty="0"/>
              <a:t>パラメタ</a:t>
            </a:r>
          </a:p>
        </p:txBody>
      </p:sp>
      <p:sp>
        <p:nvSpPr>
          <p:cNvPr id="16" name="吹き出し: 角を丸めた四角形 9">
            <a:extLst>
              <a:ext uri="{FF2B5EF4-FFF2-40B4-BE49-F238E27FC236}">
                <a16:creationId xmlns:a16="http://schemas.microsoft.com/office/drawing/2014/main" id="{E9ADA924-7939-A24B-917A-C3275AD51F2B}"/>
              </a:ext>
            </a:extLst>
          </p:cNvPr>
          <p:cNvSpPr/>
          <p:nvPr/>
        </p:nvSpPr>
        <p:spPr>
          <a:xfrm>
            <a:off x="3032175" y="4248123"/>
            <a:ext cx="1229920" cy="793106"/>
          </a:xfrm>
          <a:prstGeom prst="wedgeRoundRectCallout">
            <a:avLst>
              <a:gd name="adj1" fmla="val -47227"/>
              <a:gd name="adj2" fmla="val 61175"/>
              <a:gd name="adj3" fmla="val 16667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7" name="図 16" descr="テキスト, 地図 が含まれている画像&#10;&#10;自動的に生成された説明">
            <a:extLst>
              <a:ext uri="{FF2B5EF4-FFF2-40B4-BE49-F238E27FC236}">
                <a16:creationId xmlns:a16="http://schemas.microsoft.com/office/drawing/2014/main" id="{DEE3C654-CBF0-E84C-9D20-44C54CED55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07600" y="3093524"/>
            <a:ext cx="4483671" cy="3202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56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977630A-B26B-4A6B-8CCC-63BE0CF02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ja-JP" altLang="en-US"/>
              <a:t>こんなひとにおすすめ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0DDF835-F20F-4ED2-878F-C6C156AFE4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ja-JP" altLang="en-US"/>
              <a:t>目に見えない特性や傾向を測定したい</a:t>
            </a:r>
            <a:r>
              <a:rPr lang="ja-JP" altLang="en-US"/>
              <a:t>。</a:t>
            </a:r>
            <a:endParaRPr lang="en-US" altLang="ja-JP" dirty="0"/>
          </a:p>
          <a:p>
            <a:endParaRPr kumimoji="1" lang="en-US" altLang="ja-JP" dirty="0"/>
          </a:p>
          <a:p>
            <a:r>
              <a:rPr lang="ja-JP" altLang="en-US"/>
              <a:t>心理尺度や学力測定のための尺度を作成したい。</a:t>
            </a:r>
            <a:endParaRPr lang="en-US" altLang="ja-JP" dirty="0"/>
          </a:p>
          <a:p>
            <a:pPr lvl="1"/>
            <a:r>
              <a:rPr kumimoji="1" lang="en-US" altLang="ja-JP" dirty="0"/>
              <a:t>IRT</a:t>
            </a:r>
            <a:r>
              <a:rPr kumimoji="1" lang="ja-JP" altLang="en-US"/>
              <a:t>はもともとテストに特化した心理計量モデルです</a:t>
            </a:r>
            <a:r>
              <a:rPr kumimoji="1" lang="en-US" altLang="ja-JP" dirty="0"/>
              <a:t>(SEM</a:t>
            </a:r>
            <a:r>
              <a:rPr kumimoji="1" lang="ja-JP" altLang="en-US"/>
              <a:t>や因子分析と一緒に語られることもありますが</a:t>
            </a:r>
            <a:r>
              <a:rPr kumimoji="1" lang="en-US" altLang="ja-JP" dirty="0"/>
              <a:t>)</a:t>
            </a:r>
            <a:r>
              <a:rPr kumimoji="1" lang="ja-JP" altLang="en-US"/>
              <a:t>。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lang="ja-JP" altLang="en-US"/>
              <a:t>教育測定（</a:t>
            </a:r>
            <a:r>
              <a:rPr lang="en-US" altLang="ja-JP" dirty="0"/>
              <a:t>Educational Measurement</a:t>
            </a:r>
            <a:r>
              <a:rPr lang="ja-JP" altLang="en-US"/>
              <a:t>）に興味がある。</a:t>
            </a:r>
            <a:endParaRPr lang="en-US" altLang="ja-JP" dirty="0"/>
          </a:p>
          <a:p>
            <a:pPr lvl="1"/>
            <a:r>
              <a:rPr kumimoji="1" lang="ja-JP" altLang="en-US"/>
              <a:t>アメリカには</a:t>
            </a:r>
            <a:r>
              <a:rPr kumimoji="1" lang="en-US" altLang="ja-JP" dirty="0"/>
              <a:t>ETS</a:t>
            </a:r>
            <a:r>
              <a:rPr kumimoji="1" lang="ja-JP" altLang="en-US"/>
              <a:t>、</a:t>
            </a:r>
            <a:r>
              <a:rPr kumimoji="1" lang="en-US" altLang="ja-JP" dirty="0"/>
              <a:t>ACT</a:t>
            </a:r>
            <a:r>
              <a:rPr kumimoji="1" lang="ja-JP" altLang="en-US"/>
              <a:t>などの大きなテストアセスメントカンパニーが存在するが，日本にはまだ存在しない。</a:t>
            </a:r>
          </a:p>
        </p:txBody>
      </p:sp>
    </p:spTree>
    <p:extLst>
      <p:ext uri="{BB962C8B-B14F-4D97-AF65-F5344CB8AC3E}">
        <p14:creationId xmlns:p14="http://schemas.microsoft.com/office/powerpoint/2010/main" val="3260517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907BDCE-001F-CA43-9881-E701BDFEC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ja-JP" altLang="en-US"/>
              <a:t>こんな場所で使われてます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33C6D53-C507-6D4A-AD55-56DAC5B626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PISA</a:t>
            </a:r>
            <a:r>
              <a:rPr kumimoji="1" lang="ja-JP" altLang="en-US"/>
              <a:t>等の国際学力調査</a:t>
            </a:r>
            <a:endParaRPr kumimoji="1" lang="en-US" altLang="ja-JP" dirty="0"/>
          </a:p>
          <a:p>
            <a:r>
              <a:rPr lang="en-US" altLang="ja-JP" dirty="0"/>
              <a:t>IT</a:t>
            </a:r>
            <a:r>
              <a:rPr lang="ja-JP" altLang="en-US"/>
              <a:t>パスポート試験，医療系大学間共用試験</a:t>
            </a:r>
            <a:endParaRPr lang="en-US" altLang="ja-JP" dirty="0"/>
          </a:p>
          <a:p>
            <a:r>
              <a:rPr lang="ja-JP" altLang="en-US"/>
              <a:t>心理検査等の尺度作成</a:t>
            </a:r>
            <a:endParaRPr lang="en-US" altLang="ja-JP" dirty="0"/>
          </a:p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357977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CF57E76-AC82-BA41-A2E3-22578AE22C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ja-JP" dirty="0"/>
              <a:t>IRT</a:t>
            </a:r>
            <a:r>
              <a:rPr lang="ja-JP" altLang="en-US"/>
              <a:t>モデルを使うメリット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200D673-1C14-BC41-9C12-141EA659E0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/>
              <a:t>反応パタンに基づいた個人の能力値の推定ができる。</a:t>
            </a:r>
            <a:endParaRPr lang="en-US" altLang="ja-JP" dirty="0"/>
          </a:p>
          <a:p>
            <a:r>
              <a:rPr kumimoji="1" lang="en-US" altLang="ja-JP" dirty="0"/>
              <a:t>CAT(Computer Adaptive Testing)</a:t>
            </a:r>
            <a:r>
              <a:rPr kumimoji="1" lang="ja-JP" altLang="en-US"/>
              <a:t>において，最適な項目選択を逐次推定によって実現できる。</a:t>
            </a:r>
            <a:endParaRPr kumimoji="1" lang="en-US" altLang="ja-JP" dirty="0"/>
          </a:p>
          <a:p>
            <a:r>
              <a:rPr lang="ja-JP" altLang="en-US"/>
              <a:t>一定の条件を満たせば，異なるテスト</a:t>
            </a:r>
            <a:r>
              <a:rPr lang="en-US" altLang="ja-JP" dirty="0"/>
              <a:t>or</a:t>
            </a:r>
            <a:r>
              <a:rPr lang="ja-JP" altLang="en-US"/>
              <a:t>受検者の得点であっても，直接比較可能にできる（等化</a:t>
            </a:r>
            <a:r>
              <a:rPr lang="en-US" altLang="ja-JP" dirty="0"/>
              <a:t>, equating</a:t>
            </a:r>
            <a:r>
              <a:rPr lang="ja-JP" altLang="en-US"/>
              <a:t>）。</a:t>
            </a:r>
            <a:endParaRPr lang="en-US" altLang="ja-JP" dirty="0"/>
          </a:p>
          <a:p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5113884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3709BE1-9262-2E49-9FA0-F0103C84F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1</a:t>
            </a:r>
            <a:r>
              <a:rPr kumimoji="1" lang="ja-JP" altLang="en-US"/>
              <a:t>．項目反応理論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BBB97C3E-9ECA-394E-9083-F60150953A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70F10BFB-FAF2-CB4D-85CB-ABC14C49A9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426" y="527125"/>
            <a:ext cx="3700631" cy="2775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8343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BE699FB-2A6C-5040-84EA-375324383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ja-JP" dirty="0"/>
              <a:t>IRT</a:t>
            </a:r>
            <a:r>
              <a:rPr kumimoji="1" lang="ja-JP" altLang="en-US"/>
              <a:t>の歴史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8E942EB-C04F-7E42-8364-AD4787FED0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ETS</a:t>
            </a:r>
            <a:r>
              <a:rPr kumimoji="1" lang="ja-JP" altLang="en-US"/>
              <a:t>の研究員</a:t>
            </a:r>
            <a:r>
              <a:rPr lang="en-US" altLang="ja-JP" dirty="0"/>
              <a:t>F. M. Lord (1952) </a:t>
            </a:r>
            <a:r>
              <a:rPr lang="ja-JP" altLang="en-US"/>
              <a:t>のモノグラフによって体系化</a:t>
            </a:r>
            <a:endParaRPr lang="en-US" altLang="ja-JP" dirty="0"/>
          </a:p>
          <a:p>
            <a:pPr lvl="1"/>
            <a:r>
              <a:rPr kumimoji="1" lang="ja-JP" altLang="en-US"/>
              <a:t>実はそのまえに</a:t>
            </a:r>
            <a:r>
              <a:rPr kumimoji="1" lang="en-US" altLang="ja-JP" dirty="0" err="1"/>
              <a:t>Tuker</a:t>
            </a:r>
            <a:r>
              <a:rPr kumimoji="1" lang="ja-JP" altLang="en-US"/>
              <a:t>が</a:t>
            </a:r>
            <a:r>
              <a:rPr kumimoji="1" lang="en-US" altLang="ja-JP" dirty="0"/>
              <a:t>IRT</a:t>
            </a:r>
            <a:r>
              <a:rPr kumimoji="1" lang="ja-JP" altLang="en-US"/>
              <a:t>の先駆けとなるアイディアを</a:t>
            </a:r>
            <a:r>
              <a:rPr kumimoji="1" lang="en-US" altLang="ja-JP" dirty="0"/>
              <a:t>1946</a:t>
            </a:r>
            <a:r>
              <a:rPr kumimoji="1" lang="ja-JP" altLang="en-US"/>
              <a:t>年に発表していたが，主要な理論をまとめたのは</a:t>
            </a:r>
            <a:r>
              <a:rPr kumimoji="1" lang="en-US" altLang="ja-JP" dirty="0"/>
              <a:t>Lord</a:t>
            </a:r>
            <a:r>
              <a:rPr kumimoji="1" lang="ja-JP" altLang="en-US"/>
              <a:t>の功績が大きい。</a:t>
            </a:r>
            <a:endParaRPr kumimoji="1" lang="en-US" altLang="ja-JP" dirty="0"/>
          </a:p>
          <a:p>
            <a:pPr lvl="1"/>
            <a:endParaRPr kumimoji="1" lang="en-US" altLang="ja-JP" dirty="0"/>
          </a:p>
          <a:p>
            <a:r>
              <a:rPr lang="en-US" altLang="ja-JP" dirty="0"/>
              <a:t>1960~70</a:t>
            </a:r>
            <a:r>
              <a:rPr lang="ja-JP" altLang="en-US"/>
              <a:t>年代には主要なモデルはほとんど完成されていた。</a:t>
            </a:r>
            <a:endParaRPr lang="en-US" altLang="ja-JP" dirty="0"/>
          </a:p>
          <a:p>
            <a:pPr lvl="1"/>
            <a:r>
              <a:rPr kumimoji="1" lang="en-US" altLang="ja-JP" dirty="0"/>
              <a:t>1〜3 Parameter </a:t>
            </a:r>
            <a:r>
              <a:rPr kumimoji="1" lang="en-US" altLang="ja-JP" dirty="0" err="1"/>
              <a:t>Logostic</a:t>
            </a:r>
            <a:r>
              <a:rPr kumimoji="1" lang="en-US" altLang="ja-JP" dirty="0"/>
              <a:t> Model (Lord &amp; Novick, 1968)</a:t>
            </a:r>
          </a:p>
          <a:p>
            <a:pPr lvl="1"/>
            <a:r>
              <a:rPr lang="en-US" altLang="ja-JP" dirty="0"/>
              <a:t>Graded Response Model (</a:t>
            </a:r>
            <a:r>
              <a:rPr lang="en-US" altLang="ja-JP" dirty="0" err="1"/>
              <a:t>Samejima</a:t>
            </a:r>
            <a:r>
              <a:rPr lang="en-US" altLang="ja-JP" dirty="0"/>
              <a:t>, 1969)</a:t>
            </a:r>
          </a:p>
          <a:p>
            <a:pPr lvl="1"/>
            <a:r>
              <a:rPr kumimoji="1" lang="en-US" altLang="ja-JP" dirty="0"/>
              <a:t>Nominal Response</a:t>
            </a:r>
            <a:r>
              <a:rPr lang="en-US" altLang="ja-JP" dirty="0"/>
              <a:t> Model (Bock, 1972)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73518101"/>
      </p:ext>
    </p:extLst>
  </p:cSld>
  <p:clrMapOvr>
    <a:masterClrMapping/>
  </p:clrMapOvr>
</p:sld>
</file>

<file path=ppt/theme/theme1.xml><?xml version="1.0" encoding="utf-8"?>
<a:theme xmlns:a="http://schemas.openxmlformats.org/drawingml/2006/main" name="デフォルト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メイリオuniformed">
      <a:majorFont>
        <a:latin typeface="Meiryo UI"/>
        <a:ea typeface="メイリオ"/>
        <a:cs typeface=""/>
      </a:majorFont>
      <a:minorFont>
        <a:latin typeface="Meiryo UI"/>
        <a:ea typeface="メイリオ"/>
        <a:cs typeface="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230</TotalTime>
  <Words>847</Words>
  <Application>Microsoft Macintosh PowerPoint</Application>
  <PresentationFormat>画面に合わせる (4:3)</PresentationFormat>
  <Paragraphs>94</Paragraphs>
  <Slides>18</Slides>
  <Notes>2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18</vt:i4>
      </vt:variant>
    </vt:vector>
  </HeadingPairs>
  <TitlesOfParts>
    <vt:vector size="24" baseType="lpstr">
      <vt:lpstr>Meiryo UI</vt:lpstr>
      <vt:lpstr>游ゴシック</vt:lpstr>
      <vt:lpstr>Arial</vt:lpstr>
      <vt:lpstr>Bradley Hand ITC</vt:lpstr>
      <vt:lpstr>Cambria Math</vt:lpstr>
      <vt:lpstr>デフォルトテーマ</vt:lpstr>
      <vt:lpstr>Rによる 多母集団IRT分析</vt:lpstr>
      <vt:lpstr>自己紹介</vt:lpstr>
      <vt:lpstr>Direct Marketing</vt:lpstr>
      <vt:lpstr>IRTとは</vt:lpstr>
      <vt:lpstr>こんなひとにおすすめ</vt:lpstr>
      <vt:lpstr>こんな場所で使われてます</vt:lpstr>
      <vt:lpstr>IRTモデルを使うメリット</vt:lpstr>
      <vt:lpstr>1．項目反応理論</vt:lpstr>
      <vt:lpstr>IRTの歴史</vt:lpstr>
      <vt:lpstr>基本的なモデル</vt:lpstr>
      <vt:lpstr>PowerPoint プレゼンテーション</vt:lpstr>
      <vt:lpstr>パラメタの推定</vt:lpstr>
      <vt:lpstr>PowerPoint プレゼンテーション</vt:lpstr>
      <vt:lpstr>パラメタ推定時の注意点</vt:lpstr>
      <vt:lpstr>テスト特性曲線</vt:lpstr>
      <vt:lpstr>2．IRT分析 by R</vt:lpstr>
      <vt:lpstr>mirtパッケージ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Rによる 多母集団IRT分析</dc:title>
  <dc:creator>澁谷 拓巳</dc:creator>
  <cp:lastModifiedBy>SHIBUYA Takumi</cp:lastModifiedBy>
  <cp:revision>22</cp:revision>
  <dcterms:created xsi:type="dcterms:W3CDTF">2019-04-10T05:02:21Z</dcterms:created>
  <dcterms:modified xsi:type="dcterms:W3CDTF">2019-05-08T15:35:37Z</dcterms:modified>
</cp:coreProperties>
</file>